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EBC5A5A-C1B9-4C90-B827-5DA29DD79B55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C88BFEDA-50FF-4F6F-B7B2-91829F8DFBC4}" type="slidenum">
              <a:rPr lang="de-DE" smtClean="0"/>
              <a:t>‹Nr.›</a:t>
            </a:fld>
            <a:endParaRPr lang="de-DE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635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5A5A-C1B9-4C90-B827-5DA29DD79B55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FEDA-50FF-4F6F-B7B2-91829F8DFB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93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EBC5A5A-C1B9-4C90-B827-5DA29DD79B55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C88BFEDA-50FF-4F6F-B7B2-91829F8DFBC4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23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5A5A-C1B9-4C90-B827-5DA29DD79B55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FEDA-50FF-4F6F-B7B2-91829F8DFB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68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EBC5A5A-C1B9-4C90-B827-5DA29DD79B55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88BFEDA-50FF-4F6F-B7B2-91829F8DFBC4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09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5A5A-C1B9-4C90-B827-5DA29DD79B55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FEDA-50FF-4F6F-B7B2-91829F8DFB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848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5A5A-C1B9-4C90-B827-5DA29DD79B55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FEDA-50FF-4F6F-B7B2-91829F8DFB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01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5A5A-C1B9-4C90-B827-5DA29DD79B55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FEDA-50FF-4F6F-B7B2-91829F8DFB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37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5A5A-C1B9-4C90-B827-5DA29DD79B55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FEDA-50FF-4F6F-B7B2-91829F8DFB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134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EBC5A5A-C1B9-4C90-B827-5DA29DD79B55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C88BFEDA-50FF-4F6F-B7B2-91829F8DFB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473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EBC5A5A-C1B9-4C90-B827-5DA29DD79B55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C88BFEDA-50FF-4F6F-B7B2-91829F8DFB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9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EBC5A5A-C1B9-4C90-B827-5DA29DD79B55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88BFEDA-50FF-4F6F-B7B2-91829F8DFBC4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67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Volksf%C3%BCrsorge" TargetMode="External"/><Relationship Id="rId3" Type="http://schemas.openxmlformats.org/officeDocument/2006/relationships/hyperlink" Target="https://de.wikipedia.org/wiki/AachenM%C3%BCnchener" TargetMode="External"/><Relationship Id="rId7" Type="http://schemas.openxmlformats.org/officeDocument/2006/relationships/hyperlink" Target="https://de.wikipedia.org/wiki/Debeka_Lebensversicherungsverein_a._G." TargetMode="External"/><Relationship Id="rId12" Type="http://schemas.openxmlformats.org/officeDocument/2006/relationships/hyperlink" Target="https://de.wikipedia.org/wiki/Victoria_(Versicherung)" TargetMode="External"/><Relationship Id="rId2" Type="http://schemas.openxmlformats.org/officeDocument/2006/relationships/hyperlink" Target="https://de.wikipedia.org/wiki/Allianz_Lebensversicherungs-A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Hamburg-Mannheimer" TargetMode="External"/><Relationship Id="rId11" Type="http://schemas.openxmlformats.org/officeDocument/2006/relationships/hyperlink" Target="https://de.wikipedia.org/wiki/Gerling" TargetMode="External"/><Relationship Id="rId5" Type="http://schemas.openxmlformats.org/officeDocument/2006/relationships/hyperlink" Target="https://de.wikipedia.org/wiki/R+V_Versicherung" TargetMode="External"/><Relationship Id="rId10" Type="http://schemas.openxmlformats.org/officeDocument/2006/relationships/hyperlink" Target="https://de.wikipedia.org/wiki/HDI_Haftpflichtverband_der_Deutschen_Industrie" TargetMode="External"/><Relationship Id="rId4" Type="http://schemas.openxmlformats.org/officeDocument/2006/relationships/hyperlink" Target="https://de.wikipedia.org/wiki/Zurich_Gruppe_Deutschland" TargetMode="External"/><Relationship Id="rId9" Type="http://schemas.openxmlformats.org/officeDocument/2006/relationships/hyperlink" Target="https://de.wikipedia.org/wiki/W%C3%BCrttembergische_Lebensversicheru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inanzwirtschafter.de/wp-content/uploads/2010/03/Lebensversicherun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26"/>
            <a:ext cx="12192000" cy="68426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927460"/>
            <a:ext cx="12454128" cy="141732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>
            <a:outerShdw blurRad="76200" dir="13500000" sy="23000" kx="1200000" algn="br" rotWithShape="0">
              <a:schemeClr val="bg1">
                <a:lumMod val="75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3624" y="3046332"/>
            <a:ext cx="10890504" cy="1764792"/>
          </a:xfrm>
        </p:spPr>
        <p:txBody>
          <a:bodyPr>
            <a:normAutofit/>
          </a:bodyPr>
          <a:lstStyle/>
          <a:p>
            <a:r>
              <a:rPr lang="de-DE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Lebensversicherungen</a:t>
            </a:r>
          </a:p>
        </p:txBody>
      </p:sp>
      <p:pic>
        <p:nvPicPr>
          <p:cNvPr id="7" name="Picture 2" descr="http://www.bestattung.com/files/fotolia/12-01/Lebensversicheru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t="3393" r="1977" b="3225"/>
          <a:stretch/>
        </p:blipFill>
        <p:spPr bwMode="auto">
          <a:xfrm>
            <a:off x="9230264" y="-8626"/>
            <a:ext cx="3001993" cy="1958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90447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3700" y="1337093"/>
            <a:ext cx="8770571" cy="791967"/>
          </a:xfrm>
        </p:spPr>
        <p:txBody>
          <a:bodyPr/>
          <a:lstStyle/>
          <a:p>
            <a:r>
              <a:rPr lang="de-DE" dirty="0"/>
              <a:t>Statistiken</a:t>
            </a:r>
          </a:p>
        </p:txBody>
      </p:sp>
      <p:pic>
        <p:nvPicPr>
          <p:cNvPr id="2050" name="Picture 2" descr="http://www.harmbengen.de/toonpool/2010%2008%2011%20rentenperspektive_9388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963" y="0"/>
            <a:ext cx="2354037" cy="1337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2298371"/>
            <a:ext cx="8770571" cy="4559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images.finanzen.net/mediacenter/unsortiert/141013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298371"/>
            <a:ext cx="8770571" cy="45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3700" y="1337093"/>
            <a:ext cx="8770571" cy="791967"/>
          </a:xfrm>
        </p:spPr>
        <p:txBody>
          <a:bodyPr/>
          <a:lstStyle/>
          <a:p>
            <a:r>
              <a:rPr lang="de-DE" dirty="0"/>
              <a:t>Statistiken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957850"/>
              </p:ext>
            </p:extLst>
          </p:nvPr>
        </p:nvGraphicFramePr>
        <p:xfrm>
          <a:off x="3064981" y="2502407"/>
          <a:ext cx="7959735" cy="3651252"/>
        </p:xfrm>
        <a:graphic>
          <a:graphicData uri="http://schemas.openxmlformats.org/drawingml/2006/table">
            <a:tbl>
              <a:tblPr/>
              <a:tblGrid>
                <a:gridCol w="265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3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3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93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</a:rPr>
                        <a:t>Rang</a:t>
                      </a:r>
                    </a:p>
                  </a:txBody>
                  <a:tcPr marL="82983" marR="181525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Gesellschaft</a:t>
                      </a:r>
                    </a:p>
                  </a:txBody>
                  <a:tcPr marL="82983" marR="181525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effectLst/>
                        </a:rPr>
                        <a:t>Beiträge in Mio. €</a:t>
                      </a:r>
                    </a:p>
                  </a:txBody>
                  <a:tcPr marL="82983" marR="181525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32">
                <a:tc>
                  <a:txBody>
                    <a:bodyPr/>
                    <a:lstStyle/>
                    <a:p>
                      <a:r>
                        <a:rPr lang="de-DE" sz="1600">
                          <a:effectLst/>
                        </a:rPr>
                        <a:t>1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strike="noStrike">
                          <a:solidFill>
                            <a:srgbClr val="0B0080"/>
                          </a:solidFill>
                          <a:effectLst/>
                          <a:hlinkClick r:id="rId2" tooltip="Allianz Lebensversicherungs-AG"/>
                        </a:rPr>
                        <a:t>Allianz Leben</a:t>
                      </a:r>
                      <a:endParaRPr lang="de-DE" sz="1600">
                        <a:effectLst/>
                      </a:endParaRP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effectLst/>
                        </a:rPr>
                        <a:t>12.828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932">
                <a:tc>
                  <a:txBody>
                    <a:bodyPr/>
                    <a:lstStyle/>
                    <a:p>
                      <a:r>
                        <a:rPr lang="de-DE" sz="1600">
                          <a:effectLst/>
                        </a:rPr>
                        <a:t>2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strike="noStrike">
                          <a:solidFill>
                            <a:srgbClr val="0B0080"/>
                          </a:solidFill>
                          <a:effectLst/>
                          <a:hlinkClick r:id="rId3" tooltip="AachenMünchener"/>
                        </a:rPr>
                        <a:t>AachenMünchener</a:t>
                      </a:r>
                      <a:endParaRPr lang="de-DE" sz="1600">
                        <a:effectLst/>
                      </a:endParaRP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effectLst/>
                        </a:rPr>
                        <a:t>3.893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932">
                <a:tc>
                  <a:txBody>
                    <a:bodyPr/>
                    <a:lstStyle/>
                    <a:p>
                      <a:r>
                        <a:rPr lang="de-DE" sz="1600">
                          <a:effectLst/>
                        </a:rPr>
                        <a:t>3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strike="noStrike">
                          <a:solidFill>
                            <a:srgbClr val="0B0080"/>
                          </a:solidFill>
                          <a:effectLst/>
                          <a:hlinkClick r:id="rId4" tooltip="Zurich Gruppe Deutschland"/>
                        </a:rPr>
                        <a:t>Zurich Deutscher Herold</a:t>
                      </a:r>
                      <a:endParaRPr lang="de-DE" sz="1600">
                        <a:effectLst/>
                      </a:endParaRP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effectLst/>
                        </a:rPr>
                        <a:t>3.641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932">
                <a:tc>
                  <a:txBody>
                    <a:bodyPr/>
                    <a:lstStyle/>
                    <a:p>
                      <a:r>
                        <a:rPr lang="de-DE" sz="1600">
                          <a:effectLst/>
                        </a:rPr>
                        <a:t>4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strike="noStrike">
                          <a:solidFill>
                            <a:srgbClr val="0B0080"/>
                          </a:solidFill>
                          <a:effectLst/>
                          <a:hlinkClick r:id="rId5" tooltip="R+V Versicherung"/>
                        </a:rPr>
                        <a:t>R+V Lebensversicherung</a:t>
                      </a:r>
                      <a:endParaRPr lang="de-DE" sz="1600">
                        <a:effectLst/>
                      </a:endParaRP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effectLst/>
                        </a:rPr>
                        <a:t>3.379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932">
                <a:tc>
                  <a:txBody>
                    <a:bodyPr/>
                    <a:lstStyle/>
                    <a:p>
                      <a:r>
                        <a:rPr lang="de-DE" sz="1600">
                          <a:effectLst/>
                        </a:rPr>
                        <a:t>5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strike="noStrike" dirty="0">
                          <a:solidFill>
                            <a:srgbClr val="0B0080"/>
                          </a:solidFill>
                          <a:effectLst/>
                          <a:hlinkClick r:id="rId6" tooltip="Hamburg-Mannheimer"/>
                        </a:rPr>
                        <a:t>Hamburg-Mannheimer</a:t>
                      </a:r>
                      <a:r>
                        <a:rPr lang="de-DE" sz="1600" dirty="0">
                          <a:effectLst/>
                        </a:rPr>
                        <a:t> 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effectLst/>
                        </a:rPr>
                        <a:t>3.109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932">
                <a:tc>
                  <a:txBody>
                    <a:bodyPr/>
                    <a:lstStyle/>
                    <a:p>
                      <a:r>
                        <a:rPr lang="de-DE" sz="1600">
                          <a:effectLst/>
                        </a:rPr>
                        <a:t>6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strike="noStrike">
                          <a:solidFill>
                            <a:srgbClr val="0B0080"/>
                          </a:solidFill>
                          <a:effectLst/>
                          <a:hlinkClick r:id="rId7" tooltip="Debeka Lebensversicherungsverein a. G."/>
                        </a:rPr>
                        <a:t>Debeka Leben</a:t>
                      </a:r>
                      <a:endParaRPr lang="de-DE" sz="1600">
                        <a:effectLst/>
                      </a:endParaRP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effectLst/>
                        </a:rPr>
                        <a:t>2.736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932">
                <a:tc>
                  <a:txBody>
                    <a:bodyPr/>
                    <a:lstStyle/>
                    <a:p>
                      <a:r>
                        <a:rPr lang="de-DE" sz="1600">
                          <a:effectLst/>
                        </a:rPr>
                        <a:t>7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strike="noStrike">
                          <a:solidFill>
                            <a:srgbClr val="0B0080"/>
                          </a:solidFill>
                          <a:effectLst/>
                          <a:hlinkClick r:id="rId8" tooltip="Volksfürsorge"/>
                        </a:rPr>
                        <a:t>Volksfürsorge</a:t>
                      </a:r>
                      <a:endParaRPr lang="de-DE" sz="1600">
                        <a:effectLst/>
                      </a:endParaRP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effectLst/>
                        </a:rPr>
                        <a:t>2.439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932">
                <a:tc>
                  <a:txBody>
                    <a:bodyPr/>
                    <a:lstStyle/>
                    <a:p>
                      <a:r>
                        <a:rPr lang="de-DE" sz="1600">
                          <a:effectLst/>
                        </a:rPr>
                        <a:t>8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strike="noStrike">
                          <a:solidFill>
                            <a:srgbClr val="0B0080"/>
                          </a:solidFill>
                          <a:effectLst/>
                          <a:hlinkClick r:id="rId9" tooltip="Württembergische Lebensversicherung"/>
                        </a:rPr>
                        <a:t>Württembergische Leben</a:t>
                      </a:r>
                      <a:endParaRPr lang="de-DE" sz="1600">
                        <a:effectLst/>
                      </a:endParaRP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effectLst/>
                        </a:rPr>
                        <a:t>2.184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932">
                <a:tc>
                  <a:txBody>
                    <a:bodyPr/>
                    <a:lstStyle/>
                    <a:p>
                      <a:r>
                        <a:rPr lang="de-DE" sz="1600">
                          <a:effectLst/>
                        </a:rPr>
                        <a:t>9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strike="noStrike" dirty="0">
                          <a:solidFill>
                            <a:srgbClr val="0B0080"/>
                          </a:solidFill>
                          <a:effectLst/>
                          <a:hlinkClick r:id="rId10" tooltip="HDI Haftpflichtverband der Deutschen Industrie"/>
                        </a:rPr>
                        <a:t>HDI</a:t>
                      </a:r>
                      <a:r>
                        <a:rPr lang="de-DE" sz="1600" u="none" strike="noStrike" dirty="0">
                          <a:solidFill>
                            <a:srgbClr val="0B0080"/>
                          </a:solidFill>
                          <a:effectLst/>
                          <a:hlinkClick r:id="rId11" tooltip="Gerling"/>
                        </a:rPr>
                        <a:t>Gerling</a:t>
                      </a:r>
                      <a:r>
                        <a:rPr lang="de-DE" sz="1600" dirty="0">
                          <a:effectLst/>
                        </a:rPr>
                        <a:t> 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>
                          <a:effectLst/>
                        </a:rPr>
                        <a:t>2.031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932">
                <a:tc>
                  <a:txBody>
                    <a:bodyPr/>
                    <a:lstStyle/>
                    <a:p>
                      <a:r>
                        <a:rPr lang="de-DE" sz="1600">
                          <a:effectLst/>
                        </a:rPr>
                        <a:t>10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strike="noStrike">
                          <a:solidFill>
                            <a:srgbClr val="0B0080"/>
                          </a:solidFill>
                          <a:effectLst/>
                          <a:hlinkClick r:id="rId12" tooltip="Victoria (Versicherung)"/>
                        </a:rPr>
                        <a:t>Victoria Leben</a:t>
                      </a:r>
                      <a:endParaRPr lang="de-DE" sz="1600">
                        <a:effectLst/>
                      </a:endParaRP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effectLst/>
                        </a:rPr>
                        <a:t>1.980</a:t>
                      </a:r>
                    </a:p>
                  </a:txBody>
                  <a:tcPr marL="82983" marR="82983" marT="41491" marB="4149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68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3700" y="1337093"/>
            <a:ext cx="8770571" cy="791967"/>
          </a:xfrm>
        </p:spPr>
        <p:txBody>
          <a:bodyPr/>
          <a:lstStyle/>
          <a:p>
            <a:r>
              <a:rPr lang="de-DE" dirty="0"/>
              <a:t>Inhaltsverzeichnis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3925824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de-DE" dirty="0"/>
              <a:t>Allgemeine Informationen</a:t>
            </a:r>
          </a:p>
          <a:p>
            <a:pPr marL="457200" indent="-457200">
              <a:buAutoNum type="arabicPeriod"/>
            </a:pPr>
            <a:r>
              <a:rPr lang="de-DE" dirty="0"/>
              <a:t>Risikoversicherungen</a:t>
            </a:r>
          </a:p>
          <a:p>
            <a:pPr marL="457200" indent="-457200">
              <a:buAutoNum type="arabicPeriod"/>
            </a:pPr>
            <a:r>
              <a:rPr lang="de-DE" dirty="0"/>
              <a:t>Kapitalversicherungen</a:t>
            </a:r>
          </a:p>
          <a:p>
            <a:pPr marL="457200" indent="-457200">
              <a:buAutoNum type="arabicPeriod"/>
            </a:pPr>
            <a:r>
              <a:rPr lang="de-DE" dirty="0"/>
              <a:t>Fondsgebundene Versicherungen</a:t>
            </a:r>
          </a:p>
          <a:p>
            <a:pPr marL="457200" indent="-457200">
              <a:buAutoNum type="arabicPeriod"/>
            </a:pPr>
            <a:r>
              <a:rPr lang="de-DE" dirty="0"/>
              <a:t>Vor- und Nachteile</a:t>
            </a:r>
          </a:p>
          <a:p>
            <a:pPr marL="457200" indent="-457200">
              <a:buAutoNum type="arabicPeriod"/>
            </a:pPr>
            <a:r>
              <a:rPr lang="de-DE" dirty="0"/>
              <a:t>Beitrags-/Leistungs-Kalkulation</a:t>
            </a:r>
          </a:p>
          <a:p>
            <a:pPr marL="457200" indent="-457200">
              <a:buAutoNum type="arabicPeriod"/>
            </a:pPr>
            <a:r>
              <a:rPr lang="de-DE" dirty="0"/>
              <a:t>Sonderbedingungen &amp; Steuern</a:t>
            </a:r>
          </a:p>
          <a:p>
            <a:pPr marL="457200" indent="-457200">
              <a:buAutoNum type="arabicPeriod"/>
            </a:pPr>
            <a:r>
              <a:rPr lang="de-DE" dirty="0"/>
              <a:t>Statistiken</a:t>
            </a:r>
          </a:p>
          <a:p>
            <a:pPr marL="457200" indent="-457200">
              <a:buAutoNum type="arabicPeriod"/>
            </a:pPr>
            <a:r>
              <a:rPr lang="de-DE" dirty="0"/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172550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3700" y="1337093"/>
            <a:ext cx="8770571" cy="791967"/>
          </a:xfrm>
        </p:spPr>
        <p:txBody>
          <a:bodyPr/>
          <a:lstStyle/>
          <a:p>
            <a:r>
              <a:rPr lang="de-DE" dirty="0"/>
              <a:t>Allgemeine Informationen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255008"/>
          </a:xfrm>
        </p:spPr>
        <p:txBody>
          <a:bodyPr/>
          <a:lstStyle/>
          <a:p>
            <a:r>
              <a:rPr lang="de-DE" dirty="0"/>
              <a:t>„Lebensversicherungen“ = Sammelbegriff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Tod, Invalidität, Absicherung, private Altersvorsorge</a:t>
            </a:r>
          </a:p>
          <a:p>
            <a:r>
              <a:rPr lang="de-DE" dirty="0"/>
              <a:t>Zählt zu den Personenversicherungen</a:t>
            </a:r>
          </a:p>
          <a:p>
            <a:r>
              <a:rPr lang="de-DE" dirty="0"/>
              <a:t>Tritt immer nach einem gewissen Zeitraum ein (Tod,  Ende Vertragslaufzeit, etc.)</a:t>
            </a:r>
          </a:p>
          <a:p>
            <a:r>
              <a:rPr lang="de-DE" dirty="0"/>
              <a:t>Wird als einmaliger Betrag oder fortlaufend ausgezahlt</a:t>
            </a:r>
          </a:p>
          <a:p>
            <a:r>
              <a:rPr lang="de-DE" dirty="0"/>
              <a:t>Können kombiniert werden </a:t>
            </a:r>
          </a:p>
          <a:p>
            <a:r>
              <a:rPr lang="de-DE" dirty="0"/>
              <a:t>Immer noch eine der beliebtesten </a:t>
            </a:r>
            <a:r>
              <a:rPr lang="de-DE" i="1" dirty="0"/>
              <a:t>freiwilligen</a:t>
            </a:r>
            <a:r>
              <a:rPr lang="de-DE" dirty="0"/>
              <a:t> Versicherungen</a:t>
            </a:r>
          </a:p>
          <a:p>
            <a:r>
              <a:rPr lang="de-DE" dirty="0"/>
              <a:t>Abschlussgebühr fällt an</a:t>
            </a:r>
          </a:p>
          <a:p>
            <a:r>
              <a:rPr lang="de-DE" dirty="0"/>
              <a:t>Früher Abschluss sichert Kosten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062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3700" y="1337093"/>
            <a:ext cx="8770571" cy="791967"/>
          </a:xfrm>
        </p:spPr>
        <p:txBody>
          <a:bodyPr/>
          <a:lstStyle/>
          <a:p>
            <a:r>
              <a:rPr lang="de-DE" dirty="0"/>
              <a:t>Risikoversicherungen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Dient zur Absicherung wirtschaftlich abhängiger Personen</a:t>
            </a:r>
          </a:p>
          <a:p>
            <a:r>
              <a:rPr lang="de-DE" dirty="0"/>
              <a:t>Es muss vorher ein Gesundheitstest/Risikotest durchgeführt werden</a:t>
            </a:r>
          </a:p>
          <a:p>
            <a:r>
              <a:rPr lang="de-DE" dirty="0"/>
              <a:t>Zahlt bei Tod die vereinbarte Versicherungssumme sofort und einmalig aus</a:t>
            </a:r>
          </a:p>
          <a:p>
            <a:r>
              <a:rPr lang="de-DE" b="1" dirty="0"/>
              <a:t>Bei Erleben:</a:t>
            </a:r>
            <a:r>
              <a:rPr lang="de-DE" dirty="0"/>
              <a:t> endet nach Ablauf, </a:t>
            </a:r>
            <a:r>
              <a:rPr lang="de-DE" b="1" dirty="0"/>
              <a:t>keine Auszahlung</a:t>
            </a:r>
          </a:p>
          <a:p>
            <a:r>
              <a:rPr lang="de-DE" dirty="0"/>
              <a:t>Kann auch zur Darlehenssicherung verwendet werden</a:t>
            </a:r>
          </a:p>
          <a:p>
            <a:r>
              <a:rPr lang="de-DE" dirty="0"/>
              <a:t>Banken sehen sie dadurch als Restschuldversicherung an</a:t>
            </a:r>
          </a:p>
          <a:p>
            <a:r>
              <a:rPr lang="de-DE" dirty="0"/>
              <a:t>Es können mehrere Bezugsberechtigungen schriftlich angegeben werden</a:t>
            </a:r>
          </a:p>
          <a:p>
            <a:pPr lvl="1"/>
            <a:r>
              <a:rPr lang="de-DE" dirty="0"/>
              <a:t>&gt; können bis zum Eintritt wiederrufen werden</a:t>
            </a:r>
          </a:p>
          <a:p>
            <a:pPr marL="320040" lvl="1" indent="0">
              <a:buNone/>
            </a:pPr>
            <a:endParaRPr lang="de-DE" dirty="0"/>
          </a:p>
        </p:txBody>
      </p:sp>
      <p:pic>
        <p:nvPicPr>
          <p:cNvPr id="6152" name="Picture 8" descr="https://image.freepik.com/free-icon/arrow-bolt-signal-of-electrical-shock-risk-in-triangular-shape_318-624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622" y="0"/>
            <a:ext cx="979297" cy="97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04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3700" y="1337093"/>
            <a:ext cx="8770571" cy="791967"/>
          </a:xfrm>
        </p:spPr>
        <p:txBody>
          <a:bodyPr/>
          <a:lstStyle/>
          <a:p>
            <a:r>
              <a:rPr lang="de-DE" dirty="0"/>
              <a:t>Kapitalversicherungen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Hauptkriterium: Vermögensansparung durch regelmäßige Raten</a:t>
            </a:r>
          </a:p>
          <a:p>
            <a:r>
              <a:rPr lang="de-DE" dirty="0"/>
              <a:t>Hohe Sicherheit durch Rücklagen der Versicherungsgeber</a:t>
            </a:r>
          </a:p>
          <a:p>
            <a:r>
              <a:rPr lang="de-DE" dirty="0"/>
              <a:t>Auszahlung </a:t>
            </a:r>
            <a:r>
              <a:rPr lang="de-DE" b="1" dirty="0"/>
              <a:t>ebenfalls</a:t>
            </a:r>
            <a:r>
              <a:rPr lang="de-DE" dirty="0"/>
              <a:t> bei Tod- und Erlebensfall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Stirbt der VN während der Laufzeit: Versicherungssumme+Überschuss-Anteile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/>
              <a:t>Erlebt er die Laufzeit: Verssicherungssumme+Überschuss-Anteile (Zinsen)</a:t>
            </a:r>
          </a:p>
          <a:p>
            <a:r>
              <a:rPr lang="de-DE" dirty="0"/>
              <a:t>Beliebt wegen Steuervergünstigung</a:t>
            </a:r>
          </a:p>
          <a:p>
            <a:r>
              <a:rPr lang="de-DE" dirty="0"/>
              <a:t>Laufzeit von mindestens 12 Jahren</a:t>
            </a:r>
          </a:p>
        </p:txBody>
      </p:sp>
      <p:pic>
        <p:nvPicPr>
          <p:cNvPr id="6" name="Picture 6" descr="https://cdn2.iconfinder.com/data/icons/finances/512/money_cash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756" y="-137906"/>
            <a:ext cx="1571244" cy="125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25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3700" y="1337093"/>
            <a:ext cx="8770571" cy="791967"/>
          </a:xfrm>
        </p:spPr>
        <p:txBody>
          <a:bodyPr>
            <a:normAutofit fontScale="90000"/>
          </a:bodyPr>
          <a:lstStyle/>
          <a:p>
            <a:r>
              <a:rPr lang="de-DE" dirty="0"/>
              <a:t>Fondsgebundene Versicherungen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Kein Recht auf Auszahlung in bestimmter Höhe (-&gt;Garantiefonds)</a:t>
            </a:r>
          </a:p>
          <a:p>
            <a:r>
              <a:rPr lang="de-DE" dirty="0"/>
              <a:t>Aktienquoten nicht gesetzlich geregelt, bis zu 100% möglich</a:t>
            </a:r>
          </a:p>
          <a:p>
            <a:r>
              <a:rPr lang="de-DE" dirty="0"/>
              <a:t>Lange Ansparphase (mind. 20 Jahre)</a:t>
            </a:r>
          </a:p>
          <a:p>
            <a:r>
              <a:rPr lang="de-DE" dirty="0"/>
              <a:t>Aktienanteil sollte im Zeitverlauf verringert werden, automatisch möglich</a:t>
            </a:r>
          </a:p>
          <a:p>
            <a:r>
              <a:rPr lang="de-DE" dirty="0"/>
              <a:t>VN kann Investmentfonds oft selbst aussuchen</a:t>
            </a:r>
          </a:p>
          <a:p>
            <a:r>
              <a:rPr lang="de-DE" dirty="0"/>
              <a:t>Sind flexibler als normale Verträge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7170" name="Picture 2" descr="https://image.freepik.com/freie-ikonen/aktien-grafik-fur-business-statistiken_318-37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983" y="0"/>
            <a:ext cx="1152017" cy="115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27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3700" y="1337093"/>
            <a:ext cx="8770571" cy="791967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-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8297" y="1337093"/>
            <a:ext cx="9335974" cy="46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1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3700" y="1337093"/>
            <a:ext cx="8770571" cy="791967"/>
          </a:xfrm>
        </p:spPr>
        <p:txBody>
          <a:bodyPr/>
          <a:lstStyle/>
          <a:p>
            <a:r>
              <a:rPr lang="de-DE" dirty="0"/>
              <a:t>Beitrags-/Leistungs-Kalkulation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89732" y="2694432"/>
            <a:ext cx="8770571" cy="3651504"/>
          </a:xfrm>
        </p:spPr>
        <p:txBody>
          <a:bodyPr>
            <a:normAutofit lnSpcReduction="10000"/>
          </a:bodyPr>
          <a:lstStyle/>
          <a:p>
            <a:endParaRPr lang="de-DE" sz="4000" dirty="0"/>
          </a:p>
          <a:p>
            <a:endParaRPr lang="de-DE" sz="4000" dirty="0"/>
          </a:p>
          <a:p>
            <a:endParaRPr lang="de-DE" sz="4000" dirty="0"/>
          </a:p>
          <a:p>
            <a:endParaRPr lang="de-DE" sz="4000" dirty="0"/>
          </a:p>
          <a:p>
            <a:pPr marL="0" indent="0">
              <a:buNone/>
            </a:pPr>
            <a:r>
              <a:rPr lang="de-DE" sz="4000" dirty="0"/>
              <a:t>Einzahlung ab 18, Auszahlung mit 67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77" y="2810255"/>
            <a:ext cx="5057775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496" y="2795967"/>
            <a:ext cx="5057775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688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3700" y="1337093"/>
            <a:ext cx="8770571" cy="791967"/>
          </a:xfrm>
        </p:spPr>
        <p:txBody>
          <a:bodyPr/>
          <a:lstStyle/>
          <a:p>
            <a:r>
              <a:rPr lang="de-DE" dirty="0"/>
              <a:t>Sonderbedingungen &amp; Steuern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419600"/>
          </a:xfrm>
        </p:spPr>
        <p:txBody>
          <a:bodyPr>
            <a:normAutofit/>
          </a:bodyPr>
          <a:lstStyle/>
          <a:p>
            <a:r>
              <a:rPr lang="de-DE" sz="1800" dirty="0"/>
              <a:t>Kapitalertrag (Vers. Leistung-Beiträge) muss zu ½ mit persönlichem Steuersatz versteuert werden, wenn: Laufzeit mindestens 12J., Ablauf 63. LJ.</a:t>
            </a:r>
          </a:p>
          <a:p>
            <a:r>
              <a:rPr lang="de-DE" sz="1800" dirty="0"/>
              <a:t>Bei Auszahlung fallen 25% Kapitalertragssteuer an, kann jedoch auf Steuer angerechnet werden</a:t>
            </a:r>
          </a:p>
          <a:p>
            <a:r>
              <a:rPr lang="de-DE" sz="1800" dirty="0"/>
              <a:t>Falls nicht zutreffend: Volle Versteuerung mit pers. Steuersatz</a:t>
            </a:r>
          </a:p>
          <a:p>
            <a:endParaRPr lang="de-DE" sz="1800" dirty="0"/>
          </a:p>
          <a:p>
            <a:r>
              <a:rPr lang="de-DE" sz="1800" dirty="0"/>
              <a:t>Bei vorzeitiger Kündigung wird der Rückkaufwert ausbezahlt</a:t>
            </a:r>
          </a:p>
          <a:p>
            <a:r>
              <a:rPr lang="de-DE" sz="1800" dirty="0"/>
              <a:t>Bei Suizid wird der volle Betrag, ggf. Rückkaufwert ausbezahlt</a:t>
            </a:r>
          </a:p>
          <a:p>
            <a:r>
              <a:rPr lang="de-DE" sz="1800" dirty="0"/>
              <a:t>Wird der VN vom Bezugsberechtigten ermordet, so wird an diesen nichts ausbezahlt</a:t>
            </a:r>
          </a:p>
          <a:p>
            <a:r>
              <a:rPr lang="de-DE" sz="1800" dirty="0"/>
              <a:t>Dürfen nicht gepfändet werden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Picture 2" descr="https://cdn1.iconfinder.com/data/icons/finance-money-and-currency-extras/512/7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29" y="2679192"/>
            <a:ext cx="1584960" cy="15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cdn0.iconfinder.com/data/icons/huge-business-icons/512/Para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14" y="4684078"/>
            <a:ext cx="1585086" cy="158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40611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0</TotalTime>
  <Words>383</Words>
  <Application>Microsoft Office PowerPoint</Application>
  <PresentationFormat>Breitbild</PresentationFormat>
  <Paragraphs>96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Calibri</vt:lpstr>
      <vt:lpstr>Century Schoolbook</vt:lpstr>
      <vt:lpstr>Corbel</vt:lpstr>
      <vt:lpstr>Courier New</vt:lpstr>
      <vt:lpstr>Feathered</vt:lpstr>
      <vt:lpstr>Lebensversicherungen</vt:lpstr>
      <vt:lpstr>Inhaltsverzeichnis</vt:lpstr>
      <vt:lpstr>Allgemeine Informationen</vt:lpstr>
      <vt:lpstr>Risikoversicherungen</vt:lpstr>
      <vt:lpstr>Kapitalversicherungen</vt:lpstr>
      <vt:lpstr>Fondsgebundene Versicherungen</vt:lpstr>
      <vt:lpstr>PowerPoint-Präsentation</vt:lpstr>
      <vt:lpstr>Beitrags-/Leistungs-Kalkulation</vt:lpstr>
      <vt:lpstr>Sonderbedingungen &amp; Steuern</vt:lpstr>
      <vt:lpstr>Statistiken</vt:lpstr>
      <vt:lpstr>Statistiken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Konsti</dc:creator>
  <cp:lastModifiedBy>Konsti</cp:lastModifiedBy>
  <cp:revision>15</cp:revision>
  <dcterms:created xsi:type="dcterms:W3CDTF">2016-01-31T10:23:02Z</dcterms:created>
  <dcterms:modified xsi:type="dcterms:W3CDTF">2019-05-20T18:21:53Z</dcterms:modified>
</cp:coreProperties>
</file>